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74" r:id="rId2"/>
    <p:sldId id="387" r:id="rId3"/>
    <p:sldId id="384" r:id="rId4"/>
    <p:sldId id="375" r:id="rId5"/>
    <p:sldId id="376" r:id="rId6"/>
    <p:sldId id="389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2" r:id="rId15"/>
    <p:sldId id="321" r:id="rId16"/>
    <p:sldId id="323" r:id="rId17"/>
    <p:sldId id="324" r:id="rId18"/>
    <p:sldId id="334" r:id="rId19"/>
    <p:sldId id="325" r:id="rId20"/>
    <p:sldId id="328" r:id="rId21"/>
    <p:sldId id="329" r:id="rId22"/>
    <p:sldId id="327" r:id="rId23"/>
    <p:sldId id="326" r:id="rId24"/>
    <p:sldId id="336" r:id="rId25"/>
    <p:sldId id="330" r:id="rId26"/>
    <p:sldId id="331" r:id="rId27"/>
    <p:sldId id="332" r:id="rId28"/>
    <p:sldId id="377" r:id="rId29"/>
    <p:sldId id="378" r:id="rId30"/>
    <p:sldId id="340" r:id="rId31"/>
    <p:sldId id="341" r:id="rId32"/>
    <p:sldId id="342" r:id="rId33"/>
    <p:sldId id="343" r:id="rId34"/>
    <p:sldId id="379" r:id="rId35"/>
    <p:sldId id="380" r:id="rId36"/>
    <p:sldId id="381" r:id="rId37"/>
    <p:sldId id="382" r:id="rId38"/>
    <p:sldId id="344" r:id="rId39"/>
    <p:sldId id="383" r:id="rId40"/>
    <p:sldId id="345" r:id="rId41"/>
    <p:sldId id="346" r:id="rId42"/>
    <p:sldId id="347" r:id="rId43"/>
    <p:sldId id="348" r:id="rId44"/>
    <p:sldId id="349" r:id="rId45"/>
    <p:sldId id="388" r:id="rId4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/>
            </a:br>
            <a:r>
              <a:rPr lang="en-GB" altLang="en-US"/>
              <a:t>fifth </a:t>
            </a:r>
            <a:r>
              <a:rPr lang="en-GB" altLang="en-US" dirty="0"/>
              <a:t>edition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/>
              <a:t>Chapter 3</a:t>
            </a:r>
          </a:p>
          <a:p>
            <a:r>
              <a:rPr lang="en-GB" altLang="en-US" dirty="0"/>
              <a:t>Product Development</a:t>
            </a:r>
          </a:p>
        </p:txBody>
      </p:sp>
    </p:spTree>
    <p:extLst>
      <p:ext uri="{BB962C8B-B14F-4D97-AF65-F5344CB8AC3E}">
        <p14:creationId xmlns:p14="http://schemas.microsoft.com/office/powerpoint/2010/main" val="73894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Level of service</a:t>
            </a:r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Service is a part of the product</a:t>
            </a:r>
          </a:p>
          <a:p>
            <a:r>
              <a:rPr lang="en-GB" altLang="en-US" sz="2800" dirty="0"/>
              <a:t>Service includes the human interface between the product and the consumer</a:t>
            </a:r>
          </a:p>
          <a:p>
            <a:r>
              <a:rPr lang="en-GB" altLang="en-US" sz="2800" dirty="0"/>
              <a:t>Human interaction delivers benefits to the customer</a:t>
            </a:r>
          </a:p>
          <a:p>
            <a:r>
              <a:rPr lang="en-GB" altLang="en-US" sz="2800" dirty="0"/>
              <a:t>Service needs to be designed into the product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1981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836712"/>
            <a:ext cx="7543800" cy="838200"/>
          </a:xfrm>
        </p:spPr>
        <p:txBody>
          <a:bodyPr/>
          <a:lstStyle/>
          <a:p>
            <a:r>
              <a:rPr lang="en-GB" altLang="en-US" dirty="0"/>
              <a:t>Service dimensions framework</a:t>
            </a:r>
            <a:endParaRPr lang="en-US" altLang="en-US" dirty="0"/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304800" y="6019800"/>
            <a:ext cx="6324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lang="en-US" altLang="en-US" sz="1200" dirty="0">
                <a:latin typeface="Arial" pitchFamily="34" charset="0"/>
              </a:rPr>
              <a:t>Adapted from Martin 1986</a:t>
            </a:r>
            <a:endParaRPr lang="en-GB" altLang="en-US" sz="1200" dirty="0"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2856"/>
            <a:ext cx="9144000" cy="325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751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Cleanliness and hygiene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Premises, equipment and staff</a:t>
            </a:r>
          </a:p>
          <a:p>
            <a:r>
              <a:rPr lang="en-GB" altLang="en-US" sz="2800" dirty="0"/>
              <a:t>Increased media focus </a:t>
            </a:r>
          </a:p>
          <a:p>
            <a:r>
              <a:rPr lang="en-GB" altLang="en-US" sz="2800" dirty="0"/>
              <a:t>Customers are now more aware </a:t>
            </a:r>
          </a:p>
          <a:p>
            <a:r>
              <a:rPr lang="en-GB" altLang="en-US" sz="2800" dirty="0"/>
              <a:t>Essential to ensure proper levels maintained at all times</a:t>
            </a:r>
          </a:p>
        </p:txBody>
      </p:sp>
    </p:spTree>
    <p:extLst>
      <p:ext uri="{BB962C8B-B14F-4D97-AF65-F5344CB8AC3E}">
        <p14:creationId xmlns:p14="http://schemas.microsoft.com/office/powerpoint/2010/main" val="371510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Price and value for money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8236024" cy="44077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Price relates to value, and is directly related to profitability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Prices should create a quality and value perception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Need to establish the price range: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of potential customers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in which the operator can provide the products </a:t>
            </a:r>
          </a:p>
        </p:txBody>
      </p:sp>
    </p:spTree>
    <p:extLst>
      <p:ext uri="{BB962C8B-B14F-4D97-AF65-F5344CB8AC3E}">
        <p14:creationId xmlns:p14="http://schemas.microsoft.com/office/powerpoint/2010/main" val="10146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Cost to a customer is not just the price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Also includes: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not being able to go somewhere else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transport costs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time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having to look and behave certain way </a:t>
            </a:r>
            <a:r>
              <a:rPr lang="en-GB" altLang="en-US" dirty="0" err="1">
                <a:cs typeface="Times New Roman" pitchFamily="18" charset="0"/>
              </a:rPr>
              <a:t>etc</a:t>
            </a:r>
            <a:endParaRPr lang="en-GB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17245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Value a p</a:t>
            </a:r>
            <a:r>
              <a:rPr lang="en-GB" altLang="en-US">
                <a:cs typeface="Times New Roman" pitchFamily="18" charset="0"/>
              </a:rPr>
              <a:t>ersonal judgement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b="1" dirty="0">
                <a:cs typeface="Times New Roman" pitchFamily="18" charset="0"/>
              </a:rPr>
              <a:t>Good value</a:t>
            </a:r>
            <a:r>
              <a:rPr lang="en-GB" altLang="en-US" sz="2800" dirty="0">
                <a:cs typeface="Times New Roman" pitchFamily="18" charset="0"/>
              </a:rPr>
              <a:t> is where the worth is perceived as greater than the costs</a:t>
            </a:r>
          </a:p>
          <a:p>
            <a:endParaRPr lang="en-GB" altLang="en-US" sz="2800" dirty="0">
              <a:cs typeface="Times New Roman" pitchFamily="18" charset="0"/>
            </a:endParaRPr>
          </a:p>
          <a:p>
            <a:r>
              <a:rPr lang="en-GB" altLang="en-US" sz="2800" b="1" dirty="0">
                <a:cs typeface="Times New Roman" pitchFamily="18" charset="0"/>
              </a:rPr>
              <a:t>Poor value</a:t>
            </a:r>
            <a:r>
              <a:rPr lang="en-GB" altLang="en-US" sz="2800" dirty="0">
                <a:cs typeface="Times New Roman" pitchFamily="18" charset="0"/>
              </a:rPr>
              <a:t> is where the costs are perceived as greater than the worth</a:t>
            </a:r>
          </a:p>
          <a:p>
            <a:pPr>
              <a:buFont typeface="Wingdings" pitchFamily="2" charset="2"/>
              <a:buNone/>
            </a:pPr>
            <a:endParaRPr lang="en-GB" altLang="en-US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86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Various pricing methods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3" y="2060848"/>
            <a:ext cx="7614741" cy="4114800"/>
          </a:xfrm>
        </p:spPr>
        <p:txBody>
          <a:bodyPr/>
          <a:lstStyle/>
          <a:p>
            <a:r>
              <a:rPr lang="en-GB" altLang="en-US" sz="2800" dirty="0"/>
              <a:t>Cost plus</a:t>
            </a:r>
          </a:p>
          <a:p>
            <a:r>
              <a:rPr lang="en-GB" altLang="en-US" sz="2800" dirty="0"/>
              <a:t>Prime costing methods</a:t>
            </a:r>
          </a:p>
          <a:p>
            <a:r>
              <a:rPr lang="en-GB" altLang="en-US" sz="2800" dirty="0"/>
              <a:t>Backward pricing</a:t>
            </a:r>
          </a:p>
          <a:p>
            <a:r>
              <a:rPr lang="en-GB" altLang="en-US" sz="2800" dirty="0"/>
              <a:t>Rate of return</a:t>
            </a:r>
          </a:p>
          <a:p>
            <a:r>
              <a:rPr lang="en-GB" altLang="en-US" sz="2800" dirty="0"/>
              <a:t>Profit-per-customer</a:t>
            </a:r>
          </a:p>
          <a:p>
            <a:r>
              <a:rPr lang="en-GB" altLang="en-US" sz="2800" dirty="0"/>
              <a:t>Elasticity of demand</a:t>
            </a:r>
          </a:p>
          <a:p>
            <a:r>
              <a:rPr lang="en-GB" altLang="en-US" sz="2800" dirty="0"/>
              <a:t>Competition comparison</a:t>
            </a:r>
          </a:p>
        </p:txBody>
      </p:sp>
    </p:spTree>
    <p:extLst>
      <p:ext uri="{BB962C8B-B14F-4D97-AF65-F5344CB8AC3E}">
        <p14:creationId xmlns:p14="http://schemas.microsoft.com/office/powerpoint/2010/main" val="189033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Atmosphere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1"/>
            <a:ext cx="8199512" cy="44119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Created through the combination of factors such as: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Design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Décor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Lighting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Heating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Furnishings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Acoustics and noise levels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Other customers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/>
              <a:t>The staff and the attitude of the staff</a:t>
            </a:r>
          </a:p>
        </p:txBody>
      </p:sp>
    </p:spTree>
    <p:extLst>
      <p:ext uri="{BB962C8B-B14F-4D97-AF65-F5344CB8AC3E}">
        <p14:creationId xmlns:p14="http://schemas.microsoft.com/office/powerpoint/2010/main" val="3158326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British Standard </a:t>
            </a:r>
            <a:r>
              <a:rPr lang="en-GB" dirty="0" err="1"/>
              <a:t>EN</a:t>
            </a:r>
            <a:r>
              <a:rPr lang="en-GB" dirty="0"/>
              <a:t> ISO 9001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Identifies the systems, procedures and criteria that ensure that a product or service meets a customer’s requirements</a:t>
            </a:r>
          </a:p>
          <a:p>
            <a:r>
              <a:rPr lang="en-GB" sz="2400" dirty="0"/>
              <a:t>Based on an assessment: ‘in the fitness for purpose and safe in use sense i.e. is the service provided or product designed and constructed to satisfy the customer’s needs’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027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Foundation for Quality Management</a:t>
            </a:r>
            <a:endParaRPr lang="en-US" altLang="en-US" dirty="0"/>
          </a:p>
        </p:txBody>
      </p:sp>
      <p:sp>
        <p:nvSpPr>
          <p:cNvPr id="166915" name="Text Box 3"/>
          <p:cNvSpPr txBox="1">
            <a:spLocks noChangeArrowheads="1"/>
          </p:cNvSpPr>
          <p:nvPr/>
        </p:nvSpPr>
        <p:spPr bwMode="auto">
          <a:xfrm>
            <a:off x="228600" y="6096000"/>
            <a:ext cx="4127376" cy="34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160000"/>
              </a:lnSpc>
            </a:pPr>
            <a:r>
              <a:rPr lang="en-US" altLang="en-US" sz="1200" dirty="0">
                <a:latin typeface="Arial" pitchFamily="34" charset="0"/>
              </a:rPr>
              <a:t>Adapted from </a:t>
            </a:r>
            <a:r>
              <a:rPr lang="en-US" altLang="en-US" sz="1200" dirty="0" err="1">
                <a:latin typeface="Arial" pitchFamily="34" charset="0"/>
              </a:rPr>
              <a:t>EFQM</a:t>
            </a:r>
            <a:r>
              <a:rPr lang="en-US" altLang="en-US" sz="1200" dirty="0">
                <a:latin typeface="Arial" pitchFamily="34" charset="0"/>
              </a:rPr>
              <a:t> </a:t>
            </a:r>
            <a:r>
              <a:rPr lang="en-GB" altLang="en-US" sz="1200" dirty="0"/>
              <a:t>Management Excellence Model</a:t>
            </a:r>
            <a:r>
              <a:rPr lang="en-US" altLang="en-US" sz="1200" dirty="0">
                <a:latin typeface="Arial" pitchFamily="34" charset="0"/>
              </a:rPr>
              <a:t>, 2012</a:t>
            </a:r>
            <a:endParaRPr lang="en-GB" altLang="en-US" sz="1200" dirty="0"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0848"/>
            <a:ext cx="9144000" cy="373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34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8280920" cy="1143000"/>
          </a:xfrm>
        </p:spPr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Level of service : Standards of service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Level of service 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very limited to complex with high levels of personal attention</a:t>
            </a:r>
          </a:p>
          <a:p>
            <a:pPr lvl="1"/>
            <a:endParaRPr lang="en-GB" altLang="en-US" sz="2400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Standards of service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measure of how well the operation deliverers the service level it is offering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296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9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9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Level of customer service</a:t>
            </a:r>
            <a:endParaRPr lang="en-GB" altLang="en-US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Written statements of both: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Technical specification</a:t>
            </a:r>
          </a:p>
          <a:p>
            <a:pPr lvl="3"/>
            <a:r>
              <a:rPr lang="en-GB" altLang="en-US" sz="1800" dirty="0">
                <a:cs typeface="Times New Roman" pitchFamily="18" charset="0"/>
              </a:rPr>
              <a:t>physical characteristics of the products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Service specification</a:t>
            </a:r>
          </a:p>
          <a:p>
            <a:pPr lvl="3"/>
            <a:r>
              <a:rPr lang="en-GB" altLang="en-US" sz="1800" dirty="0">
                <a:cs typeface="Times New Roman" pitchFamily="18" charset="0"/>
              </a:rPr>
              <a:t>procedures and the way they are carried out</a:t>
            </a:r>
            <a:r>
              <a:rPr lang="en-GB" altLang="en-US" dirty="0">
                <a:cs typeface="Times New Roman" pitchFamily="18" charset="0"/>
              </a:rPr>
              <a:t> </a:t>
            </a:r>
          </a:p>
          <a:p>
            <a:r>
              <a:rPr lang="en-GB" altLang="en-US" sz="2800" dirty="0">
                <a:cs typeface="Times New Roman" pitchFamily="18" charset="0"/>
              </a:rPr>
              <a:t>Often called the ‘customer service specification’</a:t>
            </a:r>
          </a:p>
          <a:p>
            <a:r>
              <a:rPr lang="en-GB" altLang="en-US" sz="2800" dirty="0">
                <a:cs typeface="Times New Roman" pitchFamily="18" charset="0"/>
              </a:rPr>
              <a:t>Need for balance between maintaining customer service and resource productivity</a:t>
            </a:r>
          </a:p>
        </p:txBody>
      </p:sp>
    </p:spTree>
    <p:extLst>
      <p:ext uri="{BB962C8B-B14F-4D97-AF65-F5344CB8AC3E}">
        <p14:creationId xmlns:p14="http://schemas.microsoft.com/office/powerpoint/2010/main" val="403017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Providing customer service</a:t>
            </a:r>
            <a:r>
              <a:rPr lang="en-GB" alt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A combination of five characteristics: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level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availability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Level of standards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reliability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flexibility</a:t>
            </a:r>
          </a:p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The ‘customer service specification’ must take these into account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172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548680"/>
            <a:ext cx="8712968" cy="1143000"/>
          </a:xfrm>
        </p:spPr>
        <p:txBody>
          <a:bodyPr/>
          <a:lstStyle/>
          <a:p>
            <a:r>
              <a:rPr lang="en-GB" altLang="en-US" dirty="0"/>
              <a:t>Customer service/resource productivity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564904"/>
            <a:ext cx="6692346" cy="276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11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Nature of service</a:t>
            </a:r>
            <a:endParaRPr lang="en-GB" alt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Providing service is not just about doing the job</a:t>
            </a:r>
          </a:p>
          <a:p>
            <a:r>
              <a:rPr lang="en-GB" sz="2800" dirty="0"/>
              <a:t>Need for emotional value to be added</a:t>
            </a:r>
          </a:p>
          <a:p>
            <a:r>
              <a:rPr lang="en-GB" sz="2800" dirty="0"/>
              <a:t>Has to be done with the right:</a:t>
            </a:r>
          </a:p>
          <a:p>
            <a:pPr lvl="1"/>
            <a:r>
              <a:rPr lang="en-GB" sz="2400" dirty="0"/>
              <a:t>attitude</a:t>
            </a:r>
          </a:p>
          <a:p>
            <a:pPr lvl="1"/>
            <a:r>
              <a:rPr lang="en-GB" sz="2400" dirty="0"/>
              <a:t>degree of sincerity</a:t>
            </a:r>
          </a:p>
          <a:p>
            <a:pPr lvl="1"/>
            <a:r>
              <a:rPr lang="en-GB" sz="2400" dirty="0"/>
              <a:t>amount of concern for the customers</a:t>
            </a:r>
          </a:p>
        </p:txBody>
      </p:sp>
    </p:spTree>
    <p:extLst>
      <p:ext uri="{BB962C8B-B14F-4D97-AF65-F5344CB8AC3E}">
        <p14:creationId xmlns:p14="http://schemas.microsoft.com/office/powerpoint/2010/main" val="202247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Service Quality Management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44823"/>
            <a:ext cx="6552728" cy="476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67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Consumer product relationship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Final stages of development: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Determine promotional channels</a:t>
            </a:r>
            <a:r>
              <a:rPr lang="en-GB" altLang="en-US" sz="2400" b="1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Estimate profitability</a:t>
            </a:r>
            <a:r>
              <a:rPr lang="en-GB" altLang="en-US" sz="2400" b="1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Plan product launch</a:t>
            </a:r>
            <a:r>
              <a:rPr lang="en-GB" altLang="en-US" sz="2400" b="1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sz="2400" dirty="0">
              <a:cs typeface="Times New Roman" pitchFamily="18" charset="0"/>
            </a:endParaRPr>
          </a:p>
          <a:p>
            <a:pPr lvl="1"/>
            <a:r>
              <a:rPr lang="en-GB" altLang="en-US" sz="2400" dirty="0">
                <a:cs typeface="Times New Roman" pitchFamily="18" charset="0"/>
              </a:rPr>
              <a:t>Offer product and appraise performance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72493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Possible message and media</a:t>
            </a:r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2896"/>
            <a:ext cx="9144000" cy="264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2043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3AD8-306E-4821-90FE-079E70461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FDDE2-0DB4-4CD6-B2BE-287707D58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An organisation’s website is often the first stop for consumers</a:t>
            </a:r>
          </a:p>
          <a:p>
            <a:r>
              <a:rPr lang="en-GB" sz="2800" dirty="0"/>
              <a:t>Operators need to ensure that their websites are:</a:t>
            </a:r>
          </a:p>
          <a:p>
            <a:pPr lvl="1"/>
            <a:r>
              <a:rPr lang="en-GB" sz="2400" dirty="0"/>
              <a:t>Easy to use</a:t>
            </a:r>
          </a:p>
          <a:p>
            <a:pPr lvl="1"/>
            <a:r>
              <a:rPr lang="en-GB" sz="2400" dirty="0"/>
              <a:t>Intuitive</a:t>
            </a:r>
          </a:p>
          <a:p>
            <a:pPr lvl="1"/>
            <a:r>
              <a:rPr lang="en-GB" sz="2400" dirty="0"/>
              <a:t>Presentable</a:t>
            </a:r>
          </a:p>
          <a:p>
            <a:pPr lvl="1"/>
            <a:r>
              <a:rPr lang="en-GB" sz="2400" dirty="0"/>
              <a:t>Communicative</a:t>
            </a:r>
          </a:p>
          <a:p>
            <a:pPr lvl="1"/>
            <a:r>
              <a:rPr lang="en-GB" sz="2400" dirty="0"/>
              <a:t>Current</a:t>
            </a:r>
          </a:p>
          <a:p>
            <a:pPr lvl="1"/>
            <a:r>
              <a:rPr lang="en-GB" sz="2400" dirty="0"/>
              <a:t>An honest reflec­tion of what is offered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03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C8C8B-DAFE-42D6-8AC6-EC0DC236D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Websites are also platforms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36D76-795B-41EA-A021-161C10AD8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Stay contact with customers through blogs and comments</a:t>
            </a:r>
          </a:p>
          <a:p>
            <a:r>
              <a:rPr lang="en-GB" sz="2800" dirty="0"/>
              <a:t>Receive reservations</a:t>
            </a:r>
          </a:p>
          <a:p>
            <a:endParaRPr lang="en-GB" sz="2800" dirty="0"/>
          </a:p>
          <a:p>
            <a:r>
              <a:rPr lang="en-GB" sz="2800" dirty="0"/>
              <a:t>Third-party booking sites (restaurant marketing portals) provide the opportunity to source bookings and to promote and monitor customer experiences. See for example: Opentable.com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420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03D17-7935-4C8D-B06A-E973A7D1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3 covers: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5696C-B9A9-461E-BDD7-AD8DAE12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food and beverage product</a:t>
            </a:r>
          </a:p>
          <a:p>
            <a:r>
              <a:rPr lang="en-GB" sz="2400" dirty="0"/>
              <a:t>Quality in the management of food and beverage operations</a:t>
            </a:r>
          </a:p>
          <a:p>
            <a:r>
              <a:rPr lang="en-GB" sz="2400" dirty="0"/>
              <a:t>Creating the consumer–product relationship:</a:t>
            </a:r>
          </a:p>
          <a:p>
            <a:pPr lvl="1"/>
            <a:r>
              <a:rPr lang="en-GB" sz="2000" dirty="0"/>
              <a:t>Determining promotional channels </a:t>
            </a:r>
          </a:p>
          <a:p>
            <a:pPr lvl="1"/>
            <a:r>
              <a:rPr lang="en-GB" sz="2000" dirty="0"/>
              <a:t>Estimating profitability </a:t>
            </a:r>
          </a:p>
          <a:p>
            <a:pPr lvl="1"/>
            <a:r>
              <a:rPr lang="en-GB" sz="2000" dirty="0"/>
              <a:t>Planning product launch </a:t>
            </a:r>
          </a:p>
          <a:p>
            <a:pPr lvl="1"/>
            <a:r>
              <a:rPr lang="en-GB" sz="2000" dirty="0"/>
              <a:t>Offering product and appraising performance </a:t>
            </a:r>
          </a:p>
          <a:p>
            <a:r>
              <a:rPr lang="en-GB" sz="2400" dirty="0"/>
              <a:t> Sales promotion</a:t>
            </a:r>
          </a:p>
          <a:p>
            <a:r>
              <a:rPr lang="en-GB" sz="2400" dirty="0"/>
              <a:t>The consumer–product relationship as a dynamic process</a:t>
            </a:r>
          </a:p>
        </p:txBody>
      </p:sp>
    </p:spTree>
    <p:extLst>
      <p:ext uri="{BB962C8B-B14F-4D97-AF65-F5344CB8AC3E}">
        <p14:creationId xmlns:p14="http://schemas.microsoft.com/office/powerpoint/2010/main" val="3916750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Web-based applications</a:t>
            </a:r>
            <a:endParaRPr lang="en-GB" alt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To distribute, promote, monitor and keep in touch with customers and potential customers.</a:t>
            </a:r>
          </a:p>
          <a:p>
            <a:r>
              <a:rPr lang="en-GB" altLang="en-US" sz="2800" dirty="0"/>
              <a:t>Includes: </a:t>
            </a:r>
          </a:p>
          <a:p>
            <a:pPr lvl="1"/>
            <a:r>
              <a:rPr lang="en-GB" altLang="en-US" sz="2400" dirty="0"/>
              <a:t>User-generated content on website such as: </a:t>
            </a:r>
            <a:r>
              <a:rPr lang="en-GB" altLang="en-US" sz="2400" dirty="0" err="1"/>
              <a:t>Tripadvisor</a:t>
            </a:r>
            <a:r>
              <a:rPr lang="en-GB" altLang="en-US" sz="2400" dirty="0"/>
              <a:t>, Facebook and Twitter, blogs, social networks, metaverse, podcasts, custom apps and RSS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5774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Challenges</a:t>
            </a:r>
            <a:endParaRPr lang="en-GB" alt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No way to govern what happens externally</a:t>
            </a:r>
          </a:p>
          <a:p>
            <a:r>
              <a:rPr lang="en-GB" sz="2800" dirty="0"/>
              <a:t>Operators constantly have to be there</a:t>
            </a:r>
          </a:p>
          <a:p>
            <a:r>
              <a:rPr lang="en-GB" sz="2800" dirty="0"/>
              <a:t>Anything can be posted and users expect operations to do the same</a:t>
            </a:r>
          </a:p>
          <a:p>
            <a:r>
              <a:rPr lang="en-GB" sz="2800" dirty="0"/>
              <a:t>Very customer driven</a:t>
            </a:r>
          </a:p>
        </p:txBody>
      </p:sp>
    </p:spTree>
    <p:extLst>
      <p:ext uri="{BB962C8B-B14F-4D97-AF65-F5344CB8AC3E}">
        <p14:creationId xmlns:p14="http://schemas.microsoft.com/office/powerpoint/2010/main" val="425932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Essential considerations</a:t>
            </a:r>
            <a:endParaRPr lang="en-GB" altLang="en-US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/>
              <a:t>Develop robust social media policy</a:t>
            </a:r>
          </a:p>
          <a:p>
            <a:r>
              <a:rPr lang="en-GB" sz="2800" dirty="0"/>
              <a:t>Follow agreed response protocol</a:t>
            </a:r>
          </a:p>
          <a:p>
            <a:r>
              <a:rPr lang="en-GB" sz="2800" dirty="0"/>
              <a:t>Encourage contributions</a:t>
            </a:r>
          </a:p>
          <a:p>
            <a:r>
              <a:rPr lang="en-GB" sz="2800" dirty="0"/>
              <a:t>Review content</a:t>
            </a:r>
          </a:p>
          <a:p>
            <a:r>
              <a:rPr lang="en-GB" sz="2800" dirty="0"/>
              <a:t>Remember legacy of content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61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response protocol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04104"/>
            <a:ext cx="7632848" cy="471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6612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7A4D0-0F38-4BBB-9BE0-EC7DAC219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548680"/>
            <a:ext cx="8208912" cy="1143000"/>
          </a:xfrm>
        </p:spPr>
        <p:txBody>
          <a:bodyPr/>
          <a:lstStyle/>
          <a:p>
            <a:r>
              <a:rPr lang="en-GB" dirty="0"/>
              <a:t>Customer relationship management (CRM)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ABE03-866D-4FE2-B210-C5D91E81F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CRM is an essential tool for business to:</a:t>
            </a:r>
          </a:p>
          <a:p>
            <a:pPr lvl="1"/>
            <a:r>
              <a:rPr lang="en-GB" sz="2000" dirty="0"/>
              <a:t>Manage customers’ contact information, customer relationships and retarget past customers</a:t>
            </a:r>
          </a:p>
          <a:p>
            <a:pPr lvl="1"/>
            <a:r>
              <a:rPr lang="en-GB" sz="2000" dirty="0"/>
              <a:t>Help to segment customers based on their previ­ous interactions, membership of a loyalty programme, or other demographic data</a:t>
            </a:r>
          </a:p>
          <a:p>
            <a:pPr lvl="1"/>
            <a:r>
              <a:rPr lang="en-GB" sz="2000" dirty="0"/>
              <a:t>Provide a comprehensive way to monitor email campaign data</a:t>
            </a:r>
          </a:p>
          <a:p>
            <a:endParaRPr lang="en-GB" sz="2000" dirty="0"/>
          </a:p>
          <a:p>
            <a:r>
              <a:rPr lang="en-GB" sz="2800" dirty="0"/>
              <a:t>Some CRM tools can also monitor what people are saying about the business. </a:t>
            </a:r>
          </a:p>
        </p:txBody>
      </p:sp>
    </p:spTree>
    <p:extLst>
      <p:ext uri="{BB962C8B-B14F-4D97-AF65-F5344CB8AC3E}">
        <p14:creationId xmlns:p14="http://schemas.microsoft.com/office/powerpoint/2010/main" val="2931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DEB79-8ECE-483F-8D2B-2E611E22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Estimating profitability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F5687-3945-4567-BE3D-3294CABA5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When launching new products, and changing existing ones, the art of predicting outcomes is extremely imprecise, although methods used can be very sophisticated</a:t>
            </a:r>
          </a:p>
          <a:p>
            <a:r>
              <a:rPr lang="en-GB" sz="2800" dirty="0"/>
              <a:t>Applying ‘profitability on sales percentage’ approach will determine the budgeted profit but cannot be guaranteed to be correct</a:t>
            </a:r>
          </a:p>
          <a:p>
            <a:r>
              <a:rPr lang="en-GB" sz="2800" dirty="0"/>
              <a:t>Best and worst scenarios should be considered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63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0F2F-0ED3-40ED-8E23-5F225322E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Types of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B13E0-67C6-42E5-8A6E-988374C5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Fixed costs, </a:t>
            </a:r>
            <a:r>
              <a:rPr lang="en-GB" sz="2800" dirty="0"/>
              <a:t>such as rent, rates and insurance premiums, have to be paid even if there is no business </a:t>
            </a:r>
          </a:p>
          <a:p>
            <a:r>
              <a:rPr lang="en-GB" sz="2800" b="1" dirty="0"/>
              <a:t>Variable costs, </a:t>
            </a:r>
            <a:r>
              <a:rPr lang="en-GB" sz="2800" dirty="0"/>
              <a:t>such as meal ingredient and beverage costs, increase as the level of business increases </a:t>
            </a:r>
          </a:p>
          <a:p>
            <a:r>
              <a:rPr lang="en-GB" sz="2800" b="1" dirty="0"/>
              <a:t>Semi-variable costs </a:t>
            </a:r>
            <a:r>
              <a:rPr lang="en-GB" sz="2800" dirty="0"/>
              <a:t>(or stepped costs) have no direct relationship between the level of business and the variable costs</a:t>
            </a:r>
          </a:p>
        </p:txBody>
      </p:sp>
    </p:spTree>
    <p:extLst>
      <p:ext uri="{BB962C8B-B14F-4D97-AF65-F5344CB8AC3E}">
        <p14:creationId xmlns:p14="http://schemas.microsoft.com/office/powerpoint/2010/main" val="121517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CE3E6-440A-425E-B31B-17EF63866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Costs, sales and profit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D651-4780-4EE2-B9B3-E358F8D49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Total costs </a:t>
            </a:r>
            <a:r>
              <a:rPr lang="en-GB" sz="2800" dirty="0"/>
              <a:t>are the fixed costs plus the all variable costs </a:t>
            </a:r>
          </a:p>
          <a:p>
            <a:r>
              <a:rPr lang="en-GB" sz="2800" b="1" dirty="0"/>
              <a:t>Total sales </a:t>
            </a:r>
            <a:r>
              <a:rPr lang="en-GB" sz="2800" dirty="0"/>
              <a:t>is the total cash revenue </a:t>
            </a:r>
          </a:p>
          <a:p>
            <a:r>
              <a:rPr lang="en-GB" sz="2800" b="1" dirty="0"/>
              <a:t>Break-even point </a:t>
            </a:r>
            <a:r>
              <a:rPr lang="en-GB" sz="2800" dirty="0"/>
              <a:t>is where the sales revenue exactly equals the total costs</a:t>
            </a:r>
          </a:p>
          <a:p>
            <a:r>
              <a:rPr lang="en-GB" sz="2800" b="1" dirty="0"/>
              <a:t>Net profit </a:t>
            </a:r>
            <a:r>
              <a:rPr lang="en-GB" sz="2800" dirty="0"/>
              <a:t>is sales less total costs. </a:t>
            </a:r>
          </a:p>
          <a:p>
            <a:r>
              <a:rPr lang="en-GB" sz="2800" b="1" dirty="0"/>
              <a:t>Level of safety </a:t>
            </a:r>
            <a:r>
              <a:rPr lang="en-GB" sz="2800" dirty="0"/>
              <a:t>increases when proportion of variable costs is greater than the fixed costs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607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Profitability: Break-even analysis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51080"/>
            <a:ext cx="7551774" cy="454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3929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C1691-31F4-4CFC-8442-A8A79EA43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GB" dirty="0"/>
              <a:t>Planning the product launch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3E9C3-8F0C-4F25-A361-ED6797E0A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Operationally, the new food and beverage product needs testing</a:t>
            </a:r>
          </a:p>
          <a:p>
            <a:r>
              <a:rPr lang="en-GB" sz="2800" dirty="0"/>
              <a:t>Promotional opportunities include: </a:t>
            </a:r>
          </a:p>
          <a:p>
            <a:pPr lvl="1"/>
            <a:r>
              <a:rPr lang="en-GB" sz="2000" dirty="0"/>
              <a:t>Offering the product free, or at reduced prices, to selected groups on a one-off basis (shake out events’ or ‘soft openings’)</a:t>
            </a:r>
          </a:p>
          <a:p>
            <a:pPr lvl="1"/>
            <a:r>
              <a:rPr lang="en-GB" sz="2000" dirty="0"/>
              <a:t>Introducing special offers to attract customers</a:t>
            </a:r>
          </a:p>
          <a:p>
            <a:r>
              <a:rPr lang="en-GB" sz="2800" dirty="0"/>
              <a:t>Other considerations are:</a:t>
            </a:r>
          </a:p>
          <a:p>
            <a:pPr lvl="1"/>
            <a:r>
              <a:rPr lang="en-GB" sz="2000" dirty="0"/>
              <a:t>Taking account of potential fluctuations of demand</a:t>
            </a:r>
          </a:p>
          <a:p>
            <a:pPr lvl="1"/>
            <a:r>
              <a:rPr lang="en-GB" sz="2000" dirty="0"/>
              <a:t>Delaying a launch rather than offering a sub-standard product</a:t>
            </a:r>
          </a:p>
          <a:p>
            <a:pPr lvl="1"/>
            <a:r>
              <a:rPr lang="en-GB" sz="2000" dirty="0"/>
              <a:t>Appraising the performance (covered in Chapter 9)</a:t>
            </a:r>
          </a:p>
          <a:p>
            <a:pPr marL="0" indent="0">
              <a:buNone/>
            </a:pPr>
            <a:endParaRPr lang="en-GB" sz="2800" dirty="0"/>
          </a:p>
          <a:p>
            <a:pPr lvl="1"/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9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The food and beverage product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2132856"/>
            <a:ext cx="8199512" cy="3999657"/>
          </a:xfrm>
        </p:spPr>
        <p:txBody>
          <a:bodyPr/>
          <a:lstStyle/>
          <a:p>
            <a:r>
              <a:rPr lang="en-GB" altLang="en-US" sz="2800" dirty="0"/>
              <a:t>Is what operators construct and provide</a:t>
            </a:r>
          </a:p>
          <a:p>
            <a:r>
              <a:rPr lang="en-GB" altLang="en-US" sz="2800" dirty="0"/>
              <a:t>Marketers tend to identify the product as </a:t>
            </a:r>
            <a:r>
              <a:rPr lang="en-GB" sz="2800" dirty="0"/>
              <a:t>a central consumer concept known as:</a:t>
            </a:r>
          </a:p>
          <a:p>
            <a:pPr lvl="1"/>
            <a:r>
              <a:rPr lang="en-GB" sz="2400" dirty="0"/>
              <a:t>the </a:t>
            </a:r>
            <a:r>
              <a:rPr lang="en-GB" sz="2400" b="1" dirty="0"/>
              <a:t>core concept</a:t>
            </a:r>
          </a:p>
          <a:p>
            <a:pPr lvl="1"/>
            <a:r>
              <a:rPr lang="en-GB" sz="2400" dirty="0"/>
              <a:t>a surrounding layer of </a:t>
            </a:r>
            <a:r>
              <a:rPr lang="en-GB" sz="2400" b="1" dirty="0"/>
              <a:t>tangible features</a:t>
            </a:r>
            <a:r>
              <a:rPr lang="en-GB" sz="2400" dirty="0"/>
              <a:t>, and</a:t>
            </a:r>
          </a:p>
          <a:p>
            <a:pPr lvl="1"/>
            <a:r>
              <a:rPr lang="en-GB" sz="2400" dirty="0"/>
              <a:t>and an outer layer of </a:t>
            </a:r>
            <a:r>
              <a:rPr lang="en-GB" sz="2400" b="1" dirty="0"/>
              <a:t>augmentation</a:t>
            </a:r>
          </a:p>
        </p:txBody>
      </p:sp>
    </p:spTree>
    <p:extLst>
      <p:ext uri="{BB962C8B-B14F-4D97-AF65-F5344CB8AC3E}">
        <p14:creationId xmlns:p14="http://schemas.microsoft.com/office/powerpoint/2010/main" val="226738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Sales promotion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060848"/>
            <a:ext cx="7772400" cy="43068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Short-term incentives designed to change the buying habits of customers and increase the revenue of the operation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To directly encourage the customer to purchase, often through short-term improvements in the cost–value ratio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66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Sales tactics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412360" cy="4752528"/>
          </a:xfrm>
        </p:spPr>
        <p:txBody>
          <a:bodyPr/>
          <a:lstStyle/>
          <a:p>
            <a:r>
              <a:rPr lang="en-GB" altLang="en-US" sz="2400" dirty="0"/>
              <a:t>Ensure all pricing is clear</a:t>
            </a:r>
          </a:p>
          <a:p>
            <a:r>
              <a:rPr lang="en-GB" altLang="en-US" sz="2400" dirty="0"/>
              <a:t>Never discount - package instead</a:t>
            </a:r>
          </a:p>
          <a:p>
            <a:r>
              <a:rPr lang="en-GB" altLang="en-US" sz="2400" dirty="0"/>
              <a:t>Create special promotions</a:t>
            </a:r>
          </a:p>
          <a:p>
            <a:r>
              <a:rPr lang="en-GB" altLang="en-US" sz="2400" dirty="0"/>
              <a:t>Have well trained staff so they can sell</a:t>
            </a:r>
          </a:p>
          <a:p>
            <a:r>
              <a:rPr lang="en-GB" altLang="en-US" sz="2400" dirty="0"/>
              <a:t>Apply standard customer procedures</a:t>
            </a:r>
          </a:p>
          <a:p>
            <a:r>
              <a:rPr lang="en-GB" altLang="en-US" sz="2400" dirty="0"/>
              <a:t>Seek customer loyalty and feedback</a:t>
            </a:r>
          </a:p>
          <a:p>
            <a:r>
              <a:rPr lang="en-GB" altLang="en-US" sz="2400" dirty="0"/>
              <a:t>Concentrate on promoting value</a:t>
            </a:r>
          </a:p>
          <a:p>
            <a:r>
              <a:rPr lang="en-GB" altLang="en-US" sz="2400" dirty="0"/>
              <a:t>Cash profit maximisation</a:t>
            </a:r>
          </a:p>
          <a:p>
            <a:r>
              <a:rPr lang="en-GB" altLang="en-US" sz="2400" dirty="0"/>
              <a:t>Reposition</a:t>
            </a:r>
          </a:p>
          <a:p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4647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6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6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6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Merchandising activities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8077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Marketing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Advertising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Point-of-sale selling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Aimed at improving profitability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Staff recognition of customer needs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Using design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Making the customer feel distinctive and unique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Making customers feel valued and encouraging loyalty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Achieving customer satisfaction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6628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7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Personal selling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8231832" cy="41764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Staff should be able to: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Describe the food, wines and drinks on offer in an informative and appealing way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Use opportunities to promote specific items or deals when taking customer orders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Seek information in a way that promotes sales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Provide a competent service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Seek customers’ views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33629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925" y="1844824"/>
            <a:ext cx="7772400" cy="4608512"/>
          </a:xfrm>
        </p:spPr>
        <p:txBody>
          <a:bodyPr/>
          <a:lstStyle/>
          <a:p>
            <a:r>
              <a:rPr lang="en-GB" sz="2800" dirty="0"/>
              <a:t>Process has to be dynamic</a:t>
            </a:r>
          </a:p>
          <a:p>
            <a:r>
              <a:rPr lang="en-GB" sz="2800" dirty="0"/>
              <a:t>Customer needs change</a:t>
            </a:r>
          </a:p>
          <a:p>
            <a:r>
              <a:rPr lang="en-GB" sz="2800" dirty="0"/>
              <a:t>Market research needs to be continual</a:t>
            </a:r>
          </a:p>
          <a:p>
            <a:r>
              <a:rPr lang="en-GB" sz="2800" dirty="0"/>
              <a:t>Need to review current concept against new ideas and concepts</a:t>
            </a:r>
          </a:p>
          <a:p>
            <a:r>
              <a:rPr lang="en-GB" sz="2800" dirty="0"/>
              <a:t>Business and product life cycles are becoming shorter</a:t>
            </a:r>
          </a:p>
          <a:p>
            <a:r>
              <a:rPr lang="en-GB" sz="2800" dirty="0"/>
              <a:t>Managing change is complex</a:t>
            </a:r>
          </a:p>
          <a:p>
            <a:r>
              <a:rPr lang="en-GB" sz="2800" dirty="0"/>
              <a:t>Businesses must have a clear vision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Consumer-product relationship</a:t>
            </a:r>
          </a:p>
        </p:txBody>
      </p:sp>
    </p:spTree>
    <p:extLst>
      <p:ext uri="{BB962C8B-B14F-4D97-AF65-F5344CB8AC3E}">
        <p14:creationId xmlns:p14="http://schemas.microsoft.com/office/powerpoint/2010/main" val="370795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15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3ADD9-C343-4BC4-BCE5-724F08215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Core, tangible and augmented product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5672B-1D11-4FC5-B175-4AB4269D4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</a:t>
            </a:r>
            <a:r>
              <a:rPr lang="en-GB" sz="2800" b="1" dirty="0"/>
              <a:t>core product </a:t>
            </a:r>
            <a:r>
              <a:rPr lang="en-GB" sz="2800" dirty="0"/>
              <a:t>is, e.g. a wedding celebration</a:t>
            </a:r>
          </a:p>
          <a:p>
            <a:r>
              <a:rPr lang="en-GB" sz="2800" dirty="0"/>
              <a:t>The </a:t>
            </a:r>
            <a:r>
              <a:rPr lang="en-GB" sz="2800" b="1" dirty="0"/>
              <a:t>tangible product </a:t>
            </a:r>
            <a:r>
              <a:rPr lang="en-GB" sz="2800" dirty="0"/>
              <a:t>is a full wedding banquet</a:t>
            </a:r>
          </a:p>
          <a:p>
            <a:r>
              <a:rPr lang="en-GB" sz="2800" dirty="0"/>
              <a:t>The </a:t>
            </a:r>
            <a:r>
              <a:rPr lang="en-GB" sz="2800" b="1" dirty="0"/>
              <a:t>augmented product </a:t>
            </a:r>
            <a:r>
              <a:rPr lang="en-GB" sz="2800" dirty="0"/>
              <a:t>includes e.g. the opportunity to pay by instalments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altLang="en-US" sz="2800" dirty="0"/>
              <a:t>It is helpful to apply this framework when developing new concepts</a:t>
            </a:r>
          </a:p>
        </p:txBody>
      </p:sp>
    </p:spTree>
    <p:extLst>
      <p:ext uri="{BB962C8B-B14F-4D97-AF65-F5344CB8AC3E}">
        <p14:creationId xmlns:p14="http://schemas.microsoft.com/office/powerpoint/2010/main" val="292891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EF72-76D7-423E-AC0F-A6D05CA8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meal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0980B-F843-4997-9FF5-3F9CF5237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4320480"/>
          </a:xfrm>
        </p:spPr>
        <p:txBody>
          <a:bodyPr/>
          <a:lstStyle/>
          <a:p>
            <a:r>
              <a:rPr lang="en-GB" sz="2400" dirty="0"/>
              <a:t>Concept first put forward in the 1960s (Campbell-Smith, 1967)</a:t>
            </a:r>
          </a:p>
          <a:p>
            <a:r>
              <a:rPr lang="en-GB" sz="2400" dirty="0"/>
              <a:t>The experience concept, across a range of service industries, is often referred to as the ‘</a:t>
            </a:r>
            <a:r>
              <a:rPr lang="en-GB" sz="2400" dirty="0" err="1"/>
              <a:t>servicescape</a:t>
            </a:r>
            <a:r>
              <a:rPr lang="en-GB" sz="2400" dirty="0"/>
              <a:t>’ (first introduced by Bitner, 1992), and broadened to include social interactions (Line et al 2018)</a:t>
            </a:r>
          </a:p>
          <a:p>
            <a:r>
              <a:rPr lang="en-GB" sz="2400" dirty="0"/>
              <a:t>The ‘</a:t>
            </a:r>
            <a:r>
              <a:rPr lang="en-GB" sz="2400" dirty="0" err="1"/>
              <a:t>experiencescape</a:t>
            </a:r>
            <a:r>
              <a:rPr lang="en-GB" sz="2400" dirty="0"/>
              <a:t>’, is a holistic conceptualization consisting of social, cultural, sensory, functional and natural components that are all present in the dining experience and work together to create the overall meal experience (</a:t>
            </a:r>
            <a:r>
              <a:rPr lang="en-GB" sz="2400" dirty="0" err="1"/>
              <a:t>Pizam</a:t>
            </a:r>
            <a:r>
              <a:rPr lang="en-GB" sz="2400" dirty="0"/>
              <a:t> and </a:t>
            </a:r>
            <a:r>
              <a:rPr lang="en-GB" sz="2400" dirty="0" err="1"/>
              <a:t>Tasci</a:t>
            </a:r>
            <a:r>
              <a:rPr lang="en-GB" sz="2400" dirty="0"/>
              <a:t>, 2019)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67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The five meal experience factors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844824"/>
            <a:ext cx="7916416" cy="4567808"/>
          </a:xfrm>
        </p:spPr>
        <p:txBody>
          <a:bodyPr/>
          <a:lstStyle/>
          <a:p>
            <a:pPr marL="758825" lvl="1" indent="-358775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Food and beverages on offer</a:t>
            </a:r>
          </a:p>
          <a:p>
            <a:pPr marL="758825" lvl="1" indent="-358775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Level of service</a:t>
            </a:r>
          </a:p>
          <a:p>
            <a:pPr marL="758825" lvl="1" indent="-358775">
              <a:lnSpc>
                <a:spcPct val="90000"/>
              </a:lnSpc>
              <a:buFontTx/>
              <a:buAutoNum type="arabicPeriod"/>
              <a:tabLst>
                <a:tab pos="358775" algn="l"/>
              </a:tabLst>
            </a:pPr>
            <a:r>
              <a:rPr lang="en-GB" altLang="en-US" dirty="0">
                <a:cs typeface="Times New Roman" pitchFamily="18" charset="0"/>
              </a:rPr>
              <a:t>Level of cleanliness and hygiene</a:t>
            </a:r>
          </a:p>
          <a:p>
            <a:pPr marL="758825" lvl="1" indent="-358775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Perceived value for money and price</a:t>
            </a:r>
          </a:p>
          <a:p>
            <a:pPr marL="758825" lvl="1" indent="-358775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Atmosphere of the establishment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dirty="0"/>
              <a:t>The five elements meal experience provide for a broad examination of service offer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The importance of these factors to the customer changes depending on the needs they have at the time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740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48680"/>
            <a:ext cx="7793038" cy="1143000"/>
          </a:xfrm>
        </p:spPr>
        <p:txBody>
          <a:bodyPr/>
          <a:lstStyle/>
          <a:p>
            <a:r>
              <a:rPr lang="en-GB" altLang="en-US" dirty="0"/>
              <a:t>Different meal experience rankings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5400599" cy="471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51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Food and drink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/>
              <a:t>Provision must focus on the needs and demands of the consumer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Customers construct a package to suit their own needs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Customer needs are diverse</a:t>
            </a:r>
          </a:p>
          <a:p>
            <a:pPr>
              <a:lnSpc>
                <a:spcPct val="90000"/>
              </a:lnSpc>
            </a:pPr>
            <a:r>
              <a:rPr lang="en-GB" altLang="en-US" sz="2800" dirty="0"/>
              <a:t>Trying to satisfy everyone leads to satisfying no one </a:t>
            </a:r>
          </a:p>
        </p:txBody>
      </p:sp>
    </p:spTree>
    <p:extLst>
      <p:ext uri="{BB962C8B-B14F-4D97-AF65-F5344CB8AC3E}">
        <p14:creationId xmlns:p14="http://schemas.microsoft.com/office/powerpoint/2010/main" val="345476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477</TotalTime>
  <Words>1512</Words>
  <Application>Microsoft Office PowerPoint</Application>
  <PresentationFormat>On-screen Show (4:3)</PresentationFormat>
  <Paragraphs>235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Chapter 3 covers: </vt:lpstr>
      <vt:lpstr>The food and beverage product</vt:lpstr>
      <vt:lpstr>Core, tangible and augmented product </vt:lpstr>
      <vt:lpstr>The meal experience</vt:lpstr>
      <vt:lpstr>The five meal experience factors</vt:lpstr>
      <vt:lpstr>Different meal experience rankings</vt:lpstr>
      <vt:lpstr>Food and drink</vt:lpstr>
      <vt:lpstr>Level of service</vt:lpstr>
      <vt:lpstr>Service dimensions framework</vt:lpstr>
      <vt:lpstr>Cleanliness and hygiene</vt:lpstr>
      <vt:lpstr>Price and value for money</vt:lpstr>
      <vt:lpstr>Cost to a customer is not just the price</vt:lpstr>
      <vt:lpstr>Value a personal judgement</vt:lpstr>
      <vt:lpstr>Various pricing methods</vt:lpstr>
      <vt:lpstr>Atmosphere</vt:lpstr>
      <vt:lpstr>British Standard EN ISO 9001</vt:lpstr>
      <vt:lpstr>Foundation for Quality Management</vt:lpstr>
      <vt:lpstr>Level of service : Standards of service </vt:lpstr>
      <vt:lpstr>Level of customer service</vt:lpstr>
      <vt:lpstr>Providing customer service </vt:lpstr>
      <vt:lpstr>Customer service/resource productivity</vt:lpstr>
      <vt:lpstr>Nature of service</vt:lpstr>
      <vt:lpstr>Service Quality Management</vt:lpstr>
      <vt:lpstr>Consumer product relationship</vt:lpstr>
      <vt:lpstr>Possible message and media</vt:lpstr>
      <vt:lpstr>Websites</vt:lpstr>
      <vt:lpstr>Websites are also platforms to:</vt:lpstr>
      <vt:lpstr>Web-based applications</vt:lpstr>
      <vt:lpstr>Challenges</vt:lpstr>
      <vt:lpstr>Essential considerations</vt:lpstr>
      <vt:lpstr>Example response protocol</vt:lpstr>
      <vt:lpstr>Customer relationship management (CRM) </vt:lpstr>
      <vt:lpstr>Estimating profitability</vt:lpstr>
      <vt:lpstr>Types of costs</vt:lpstr>
      <vt:lpstr>Costs, sales and profit</vt:lpstr>
      <vt:lpstr>Profitability: Break-even analysis </vt:lpstr>
      <vt:lpstr> Planning the product launch </vt:lpstr>
      <vt:lpstr>Sales promotion</vt:lpstr>
      <vt:lpstr>Sales tactics</vt:lpstr>
      <vt:lpstr>Merchandising activities</vt:lpstr>
      <vt:lpstr>Personal selling</vt:lpstr>
      <vt:lpstr>Consumer-product relationship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Chapter 3 Product Development</dc:subject>
  <dc:creator>John Cousins The Food and Beverage Training Company</dc:creator>
  <cp:keywords>Chapter 3 Product Development</cp:keywords>
  <dc:description>This presentation is copyright.  Any use or adaptions must always include proper acknowledgement of the source.</dc:description>
  <cp:lastModifiedBy>John Cousins</cp:lastModifiedBy>
  <cp:revision>82</cp:revision>
  <dcterms:created xsi:type="dcterms:W3CDTF">2011-08-30T14:41:49Z</dcterms:created>
  <dcterms:modified xsi:type="dcterms:W3CDTF">2019-04-17T11:26:38Z</dcterms:modified>
  <cp:category>This presentation is copyright.  Source must always be acknowledged.</cp:category>
</cp:coreProperties>
</file>